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52" autoAdjust="0"/>
    <p:restoredTop sz="96271" autoAdjust="0"/>
  </p:normalViewPr>
  <p:slideViewPr>
    <p:cSldViewPr snapToGrid="0">
      <p:cViewPr>
        <p:scale>
          <a:sx n="56" d="100"/>
          <a:sy n="56" d="100"/>
        </p:scale>
        <p:origin x="-8256" y="-2376"/>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4/19/18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5.png>
</file>

<file path=ppt/media/image2.tiff>
</file>

<file path=ppt/media/image3.tiff>
</file>

<file path=ppt/media/image4.tiff>
</file>

<file path=ppt/media/image5.png>
</file>

<file path=ppt/media/image6.jpeg>
</file>

<file path=ppt/media/image7.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4/19/18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4/19/18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4/19/18</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20" Type="http://schemas.openxmlformats.org/officeDocument/2006/relationships/image" Target="../media/image17.emf"/><Relationship Id="rId21" Type="http://schemas.openxmlformats.org/officeDocument/2006/relationships/image" Target="../media/image18.emf"/><Relationship Id="rId22" Type="http://schemas.openxmlformats.org/officeDocument/2006/relationships/image" Target="../media/image19.emf"/><Relationship Id="rId23" Type="http://schemas.openxmlformats.org/officeDocument/2006/relationships/image" Target="../media/image20.emf"/><Relationship Id="rId24" Type="http://schemas.openxmlformats.org/officeDocument/2006/relationships/image" Target="../media/image21.emf"/><Relationship Id="rId25" Type="http://schemas.openxmlformats.org/officeDocument/2006/relationships/image" Target="../media/image22.emf"/><Relationship Id="rId26" Type="http://schemas.openxmlformats.org/officeDocument/2006/relationships/image" Target="../media/image23.emf"/><Relationship Id="rId27" Type="http://schemas.openxmlformats.org/officeDocument/2006/relationships/image" Target="../media/image24.emf"/><Relationship Id="rId28" Type="http://schemas.openxmlformats.org/officeDocument/2006/relationships/image" Target="../media/image25.emf"/><Relationship Id="rId29" Type="http://schemas.openxmlformats.org/officeDocument/2006/relationships/image" Target="../media/image26.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tiff"/><Relationship Id="rId30" Type="http://schemas.openxmlformats.org/officeDocument/2006/relationships/image" Target="../media/image27.emf"/><Relationship Id="rId31" Type="http://schemas.openxmlformats.org/officeDocument/2006/relationships/image" Target="../media/image28.emf"/><Relationship Id="rId32" Type="http://schemas.openxmlformats.org/officeDocument/2006/relationships/image" Target="../media/image29.emf"/><Relationship Id="rId9" Type="http://schemas.openxmlformats.org/officeDocument/2006/relationships/image" Target="../media/image6.jpeg"/><Relationship Id="rId6" Type="http://schemas.openxmlformats.org/officeDocument/2006/relationships/image" Target="../media/image3.tiff"/><Relationship Id="rId7" Type="http://schemas.openxmlformats.org/officeDocument/2006/relationships/image" Target="../media/image4.tiff"/><Relationship Id="rId8" Type="http://schemas.openxmlformats.org/officeDocument/2006/relationships/image" Target="../media/image5.png"/><Relationship Id="rId33" Type="http://schemas.openxmlformats.org/officeDocument/2006/relationships/image" Target="../media/image30.emf"/><Relationship Id="rId10" Type="http://schemas.openxmlformats.org/officeDocument/2006/relationships/image" Target="../media/image7.tiff"/><Relationship Id="rId11" Type="http://schemas.openxmlformats.org/officeDocument/2006/relationships/image" Target="../media/image8.emf"/><Relationship Id="rId12" Type="http://schemas.openxmlformats.org/officeDocument/2006/relationships/image" Target="../media/image9.jpeg"/><Relationship Id="rId13" Type="http://schemas.openxmlformats.org/officeDocument/2006/relationships/image" Target="../media/image10.emf"/><Relationship Id="rId14" Type="http://schemas.openxmlformats.org/officeDocument/2006/relationships/image" Target="../media/image11.emf"/><Relationship Id="rId15" Type="http://schemas.openxmlformats.org/officeDocument/2006/relationships/image" Target="../media/image12.emf"/><Relationship Id="rId16" Type="http://schemas.openxmlformats.org/officeDocument/2006/relationships/image" Target="../media/image13.emf"/><Relationship Id="rId17" Type="http://schemas.openxmlformats.org/officeDocument/2006/relationships/image" Target="../media/image14.emf"/><Relationship Id="rId18" Type="http://schemas.openxmlformats.org/officeDocument/2006/relationships/image" Target="../media/image15.png"/><Relationship Id="rId19"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1205442" y="8489795"/>
            <a:ext cx="43725042" cy="19637465"/>
          </a:xfrm>
          <a:prstGeom prst="rect">
            <a:avLst/>
          </a:prstGeom>
          <a:solidFill>
            <a:schemeClr val="accent1"/>
          </a:solidFill>
        </p:spPr>
      </p:pic>
      <p:sp>
        <p:nvSpPr>
          <p:cNvPr id="13" name="TextBox 12"/>
          <p:cNvSpPr txBox="1"/>
          <p:nvPr/>
        </p:nvSpPr>
        <p:spPr>
          <a:xfrm>
            <a:off x="1354650" y="22668771"/>
            <a:ext cx="12890345" cy="6494085"/>
          </a:xfrm>
          <a:prstGeom prst="rect">
            <a:avLst/>
          </a:prstGeom>
          <a:noFill/>
        </p:spPr>
        <p:txBody>
          <a:bodyPr wrap="square" rtlCol="0">
            <a:spAutoFit/>
          </a:bodyPr>
          <a:lstStyle/>
          <a:p>
            <a:pPr algn="just"/>
            <a:r>
              <a:rPr lang="en-US" sz="3200" dirty="0">
                <a:latin typeface="Palatino"/>
                <a:cs typeface="Palatino"/>
              </a:rPr>
              <a:t>The data used in this analysis is from the HERMES Collaboration.  The experiment scattered 27.6 </a:t>
            </a:r>
            <a:r>
              <a:rPr lang="en-US" sz="3200" dirty="0" err="1">
                <a:latin typeface="Palatino"/>
                <a:cs typeface="Palatino"/>
              </a:rPr>
              <a:t>GeV</a:t>
            </a:r>
            <a:r>
              <a:rPr lang="en-US" sz="3200" dirty="0">
                <a:latin typeface="Palatino"/>
                <a:cs typeface="Palatino"/>
              </a:rPr>
              <a:t>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a:t>
            </a:r>
            <a:r>
              <a:rPr lang="en-US" sz="3200" dirty="0" err="1">
                <a:latin typeface="Palatino"/>
                <a:cs typeface="Palatino"/>
              </a:rPr>
              <a:t>kaons</a:t>
            </a:r>
            <a:r>
              <a:rPr lang="en-US" sz="3200" dirty="0">
                <a:latin typeface="Palatino"/>
                <a:cs typeface="Palatino"/>
              </a:rPr>
              <a:t>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a:t>
            </a:r>
          </a:p>
          <a:p>
            <a:endParaRPr lang="en-US" sz="3200" dirty="0">
              <a:latin typeface="Palatino"/>
              <a:cs typeface="Palatino"/>
            </a:endParaRPr>
          </a:p>
          <a:p>
            <a:endParaRPr lang="en-US" sz="3200" dirty="0">
              <a:latin typeface="Palatino"/>
              <a:cs typeface="Palatino"/>
            </a:endParaRPr>
          </a:p>
          <a:p>
            <a:endParaRPr lang="en-US" sz="3200" dirty="0">
              <a:latin typeface="Palatino"/>
              <a:cs typeface="Palatino"/>
            </a:endParaRPr>
          </a:p>
          <a:p>
            <a:r>
              <a:rPr lang="en-US" sz="3200" dirty="0">
                <a:latin typeface="Palatino"/>
                <a:cs typeface="Palatino"/>
              </a:rPr>
              <a:t>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a:t>
            </a:r>
            <a:r>
              <a:rPr lang="en-US" sz="3200" dirty="0" err="1">
                <a:latin typeface="Palatino"/>
                <a:cs typeface="Palatino"/>
              </a:rPr>
              <a:t>GeV</a:t>
            </a:r>
            <a:r>
              <a:rPr lang="en-US" sz="3200" dirty="0">
                <a:latin typeface="Palatino"/>
                <a:cs typeface="Palatino"/>
              </a:rPr>
              <a:t>,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2.</a:t>
            </a:r>
          </a:p>
          <a:p>
            <a:endParaRPr lang="en-US" sz="3200" dirty="0">
              <a:latin typeface="Palatino"/>
              <a:cs typeface="Palatino"/>
            </a:endParaRPr>
          </a:p>
          <a:p>
            <a:endParaRPr lang="en-US" sz="3200" dirty="0">
              <a:latin typeface="Palatino"/>
              <a:cs typeface="Palatino"/>
            </a:endParaRPr>
          </a:p>
        </p:txBody>
      </p:sp>
      <p:sp>
        <p:nvSpPr>
          <p:cNvPr id="4" name="Title 3"/>
          <p:cNvSpPr>
            <a:spLocks noGrp="1"/>
          </p:cNvSpPr>
          <p:nvPr>
            <p:ph type="title"/>
          </p:nvPr>
        </p:nvSpPr>
        <p:spPr>
          <a:xfrm>
            <a:off x="11941798" y="254656"/>
            <a:ext cx="25586702" cy="2519919"/>
          </a:xfrm>
        </p:spPr>
        <p:txBody>
          <a:bodyPr>
            <a:normAutofit fontScale="90000"/>
          </a:bodyPr>
          <a:lstStyle/>
          <a:p>
            <a:pPr algn="ctr"/>
            <a:r>
              <a:rPr lang="en-US" sz="8000" dirty="0">
                <a:solidFill>
                  <a:srgbClr val="FFFF00"/>
                </a:solidFill>
                <a:latin typeface="Palatino" charset="0"/>
                <a:ea typeface="Palatino" charset="0"/>
                <a:cs typeface="Palatino" charset="0"/>
              </a:rPr>
              <a:t>The Structure of the Building Blocks of the Universe</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r>
              <a:rPr lang="en-US" sz="5300" dirty="0">
                <a:latin typeface="Palatino" charset="0"/>
                <a:ea typeface="Palatino" charset="0"/>
                <a:cs typeface="Palatino" charset="0"/>
              </a:rPr>
              <a:t>Extraction of unpolarized TMD widths using HERMES multiplicities in semi-inclusive deep-inelastic scattering</a:t>
            </a:r>
          </a:p>
        </p:txBody>
      </p:sp>
      <p:sp>
        <p:nvSpPr>
          <p:cNvPr id="23" name="Text Placeholder 22"/>
          <p:cNvSpPr>
            <a:spLocks noGrp="1"/>
          </p:cNvSpPr>
          <p:nvPr>
            <p:ph type="body" sz="quarter" idx="36"/>
          </p:nvPr>
        </p:nvSpPr>
        <p:spPr>
          <a:xfrm>
            <a:off x="13175623" y="2961909"/>
            <a:ext cx="23141563" cy="1598123"/>
          </a:xfrm>
        </p:spPr>
        <p:txBody>
          <a:bodyPr/>
          <a:lstStyle/>
          <a:p>
            <a:r>
              <a:rPr lang="en-US" sz="3960" b="1" dirty="0">
                <a:solidFill>
                  <a:srgbClr val="FFFF00"/>
                </a:solidFill>
                <a:latin typeface="Palatino" charset="0"/>
                <a:ea typeface="Palatino" charset="0"/>
                <a:cs typeface="Palatino" charset="0"/>
              </a:rPr>
              <a:t>M. Albright</a:t>
            </a:r>
            <a:r>
              <a:rPr lang="en-US" sz="3960" b="1" baseline="30000" dirty="0">
                <a:solidFill>
                  <a:srgbClr val="FFFF00"/>
                </a:solidFill>
                <a:latin typeface="Palatino" charset="0"/>
                <a:ea typeface="Palatino" charset="0"/>
                <a:cs typeface="Palatino" charset="0"/>
              </a:rPr>
              <a:t>1</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A. Duong</a:t>
            </a:r>
            <a:r>
              <a:rPr lang="en-US" sz="3960" b="1" baseline="30000" dirty="0">
                <a:solidFill>
                  <a:srgbClr val="FFFF00"/>
                </a:solidFill>
                <a:latin typeface="Palatino" charset="0"/>
                <a:ea typeface="Palatino" charset="0"/>
                <a:cs typeface="Palatino" charset="0"/>
              </a:rPr>
              <a:t>2</a:t>
            </a:r>
            <a:r>
              <a:rPr lang="en-US" sz="3960" b="1" dirty="0">
                <a:latin typeface="Palatino" charset="0"/>
                <a:ea typeface="Palatino" charset="0"/>
                <a:cs typeface="Palatino" charset="0"/>
              </a:rPr>
              <a:t>, L. Gamberg</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D. Pitonyak</a:t>
            </a:r>
            <a:r>
              <a:rPr lang="en-US" sz="3960" b="1" baseline="30000" dirty="0">
                <a:latin typeface="Palatino" charset="0"/>
                <a:ea typeface="Palatino" charset="0"/>
                <a:cs typeface="Palatino" charset="0"/>
              </a:rPr>
              <a:t>2</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2,3</a:t>
            </a:r>
            <a:r>
              <a:rPr lang="en-US" sz="3960" b="1" dirty="0">
                <a:latin typeface="Palatino" charset="0"/>
                <a:ea typeface="Palatino" charset="0"/>
                <a:cs typeface="Palatino" charset="0"/>
              </a:rPr>
              <a:t>, </a:t>
            </a:r>
            <a:r>
              <a:rPr lang="en-US" sz="3960" b="1" dirty="0">
                <a:solidFill>
                  <a:srgbClr val="FFFF00"/>
                </a:solidFill>
                <a:latin typeface="Palatino" charset="0"/>
                <a:ea typeface="Palatino" charset="0"/>
                <a:cs typeface="Palatino" charset="0"/>
              </a:rPr>
              <a:t>Z. Scalyer</a:t>
            </a:r>
            <a:r>
              <a:rPr lang="en-US" sz="3960" b="1" baseline="30000" dirty="0">
                <a:solidFill>
                  <a:srgbClr val="FFFF00"/>
                </a:solidFill>
                <a:latin typeface="Palatino" charset="0"/>
                <a:ea typeface="Palatino" charset="0"/>
                <a:cs typeface="Palatino" charset="0"/>
              </a:rPr>
              <a:t>2</a:t>
            </a:r>
            <a:r>
              <a:rPr lang="en-US" sz="3960" b="1" dirty="0">
                <a:solidFill>
                  <a:srgbClr val="FFFF00"/>
                </a:solidFill>
                <a:latin typeface="Palatino" charset="0"/>
                <a:ea typeface="Palatino" charset="0"/>
                <a:cs typeface="Palatino" charset="0"/>
              </a:rPr>
              <a:t>, D. Xu</a:t>
            </a:r>
            <a:r>
              <a:rPr lang="en-US" sz="3960" b="1" baseline="30000" dirty="0">
                <a:solidFill>
                  <a:srgbClr val="FFFF00"/>
                </a:solidFill>
                <a:latin typeface="Palatino" charset="0"/>
                <a:ea typeface="Palatino" charset="0"/>
                <a:cs typeface="Palatino" charset="0"/>
              </a:rPr>
              <a:t>2</a:t>
            </a:r>
            <a:endParaRPr lang="en-US" sz="3960" b="1" dirty="0">
              <a:solidFill>
                <a:srgbClr val="FFFF00"/>
              </a:solidFill>
              <a:latin typeface="Palatino" charset="0"/>
              <a:ea typeface="Palatino" charset="0"/>
              <a:cs typeface="Palatino" charset="0"/>
            </a:endParaRPr>
          </a:p>
          <a:p>
            <a:pPr algn="ctr"/>
            <a:r>
              <a:rPr lang="en-US" sz="2520" b="1" baseline="30000" dirty="0">
                <a:latin typeface="Palatino" charset="0"/>
                <a:ea typeface="Palatino" charset="0"/>
                <a:cs typeface="Palatino" charset="0"/>
              </a:rPr>
              <a:t>1 </a:t>
            </a:r>
            <a:r>
              <a:rPr lang="en-US" sz="2520" b="1" dirty="0">
                <a:latin typeface="Palatino" charset="0"/>
                <a:ea typeface="Palatino" charset="0"/>
                <a:cs typeface="Palatino" charset="0"/>
              </a:rPr>
              <a:t>College of Engineering, Penn State University </a:t>
            </a:r>
            <a:endParaRPr lang="en-US" sz="252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Division of Science, Penn State University Berks</a:t>
            </a:r>
          </a:p>
          <a:p>
            <a:pPr algn="ctr"/>
            <a:r>
              <a:rPr lang="en-US" sz="2520" b="1" baseline="30000" dirty="0">
                <a:latin typeface="Palatino" charset="0"/>
                <a:ea typeface="Palatino" charset="0"/>
                <a:cs typeface="Palatino" charset="0"/>
              </a:rPr>
              <a:t>3</a:t>
            </a:r>
            <a:r>
              <a:rPr lang="en-US" sz="2520" b="1" dirty="0">
                <a:latin typeface="Palatino" charset="0"/>
                <a:ea typeface="Palatino" charset="0"/>
                <a:cs typeface="Palatino" charset="0"/>
              </a:rPr>
              <a:t> Theory Center, Jefferson Lab, Newport News</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684911" y="30808453"/>
            <a:ext cx="12801600"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9684911" y="31547284"/>
            <a:ext cx="12801600" cy="1836977"/>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000" dirty="0">
                <a:latin typeface="Palatino"/>
                <a:ea typeface="Palatino" charset="0"/>
                <a:cs typeface="Palatino" charset="0"/>
              </a:rPr>
              <a:t>We would like to acknowledge partial support from NSF under Contract No. PHY-1623454, DOE under Contracts No. DE-FG02-07ER41460, by the U.S. Department of Energy, Office of Science, Office of Nuclear Physics, within the framework of the TMD Topical Collaboration.</a:t>
            </a:r>
            <a:endParaRPr lang="en-US" sz="2000" b="1" dirty="0">
              <a:latin typeface="Palatino"/>
              <a:ea typeface="Palatino" charset="0"/>
              <a:cs typeface="Palatino" charset="0"/>
            </a:endParaRPr>
          </a:p>
        </p:txBody>
      </p:sp>
      <p:sp>
        <p:nvSpPr>
          <p:cNvPr id="3" name="Content Placeholder 2"/>
          <p:cNvSpPr>
            <a:spLocks noGrp="1"/>
          </p:cNvSpPr>
          <p:nvPr>
            <p:ph sz="quarter" idx="32"/>
          </p:nvPr>
        </p:nvSpPr>
        <p:spPr>
          <a:xfrm>
            <a:off x="15564695" y="6132191"/>
            <a:ext cx="13199716" cy="14826810"/>
          </a:xfrm>
          <a:solidFill>
            <a:schemeClr val="bg1">
              <a:alpha val="81000"/>
            </a:schemeClr>
          </a:solidFill>
        </p:spPr>
        <p:txBody>
          <a:bodyPr>
            <a:normAutofit/>
          </a:bodyPr>
          <a:lstStyle/>
          <a:p>
            <a:pPr marL="0" indent="0" algn="just">
              <a:buNone/>
            </a:pPr>
            <a:r>
              <a:rPr lang="en-US" sz="3200" dirty="0">
                <a:latin typeface="Palatino" charset="0"/>
                <a:ea typeface="Palatino" charset="0"/>
                <a:cs typeface="Palatino" charset="0"/>
              </a:rPr>
              <a:t>The production of charged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and kaons            </a:t>
            </a:r>
          </a:p>
          <a:p>
            <a:pPr marL="0" indent="0" algn="just">
              <a:buNone/>
            </a:pP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in  SIDIS </a:t>
            </a:r>
            <a:r>
              <a:rPr lang="en-US" sz="3200" dirty="0">
                <a:latin typeface="Palatino" charset="0"/>
                <a:ea typeface="Palatino" charset="0"/>
                <a:cs typeface="Palatino" charset="0"/>
              </a:rPr>
              <a:t>at low transverse momentum </a:t>
            </a:r>
            <a:r>
              <a:rPr lang="en-US" sz="3200" dirty="0" smtClean="0">
                <a:latin typeface="Palatino" charset="0"/>
                <a:ea typeface="Palatino" charset="0"/>
                <a:cs typeface="Palatino" charset="0"/>
              </a:rPr>
              <a:t>is described as a convolution </a:t>
            </a:r>
            <a:r>
              <a:rPr lang="en-US" sz="3200" dirty="0">
                <a:latin typeface="Palatino" charset="0"/>
                <a:ea typeface="Palatino" charset="0"/>
                <a:cs typeface="Palatino" charset="0"/>
              </a:rPr>
              <a:t>of </a:t>
            </a:r>
            <a:r>
              <a:rPr lang="en-US" sz="3200" dirty="0" smtClean="0">
                <a:latin typeface="Palatino" charset="0"/>
                <a:ea typeface="Palatino" charset="0"/>
                <a:cs typeface="Palatino" charset="0"/>
              </a:rPr>
              <a:t>TMD distribution </a:t>
            </a:r>
            <a:r>
              <a:rPr lang="en-US" sz="3200" dirty="0">
                <a:latin typeface="Palatino" charset="0"/>
                <a:ea typeface="Palatino" charset="0"/>
                <a:cs typeface="Palatino" charset="0"/>
              </a:rPr>
              <a:t>and </a:t>
            </a:r>
            <a:r>
              <a:rPr lang="en-US" sz="3200" dirty="0" smtClean="0">
                <a:latin typeface="Palatino" charset="0"/>
                <a:ea typeface="Palatino" charset="0"/>
                <a:cs typeface="Palatino" charset="0"/>
              </a:rPr>
              <a:t>fragmentation functions:</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The transverse motion of the quarks is approximated through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model kinematics into the observed transverse momentum of the hadron. This enables us  to gather information from SIDIS for exploration of TMDs.  We will use the following simple parameterizations for TMD distribution and fragmentation functions: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solidFill>
                  <a:schemeClr val="tx1"/>
                </a:solidFill>
                <a:latin typeface="Palatino" charset="0"/>
                <a:ea typeface="Palatino" charset="0"/>
                <a:cs typeface="Palatino" charset="0"/>
              </a:rPr>
              <a:t>where                  are </a:t>
            </a:r>
            <a:r>
              <a:rPr lang="en-US" sz="3200" dirty="0">
                <a:latin typeface="Palatino" charset="0"/>
                <a:ea typeface="Palatino" charset="0"/>
                <a:cs typeface="Palatino" charset="0"/>
              </a:rPr>
              <a:t>the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distribution and fragmentation functions for a particular quark type , and                  </a:t>
            </a:r>
            <a:r>
              <a:rPr lang="en-US" sz="3200" dirty="0" smtClean="0">
                <a:latin typeface="Palatino" charset="0"/>
                <a:ea typeface="Palatino" charset="0"/>
                <a:cs typeface="Palatino" charset="0"/>
              </a:rPr>
              <a:t> are </a:t>
            </a:r>
            <a:r>
              <a:rPr lang="en-US" sz="3200" dirty="0">
                <a:latin typeface="Palatino" charset="0"/>
                <a:ea typeface="Palatino" charset="0"/>
                <a:cs typeface="Palatino" charset="0"/>
              </a:rPr>
              <a:t>parameters that characterize the widths of TMD distributions. In our description of HERMES data, we use 6 parameters to describe the widths: </a:t>
            </a:r>
          </a:p>
          <a:p>
            <a:pPr marL="0" indent="0">
              <a:buNone/>
            </a:pPr>
            <a:r>
              <a:rPr lang="en-US" sz="3200" dirty="0">
                <a:latin typeface="Palatino" charset="0"/>
                <a:ea typeface="Palatino" charset="0"/>
                <a:cs typeface="Palatino" charset="0"/>
              </a:rPr>
              <a:t>                                                                    </a:t>
            </a:r>
          </a:p>
          <a:p>
            <a:pPr marL="0" indent="0">
              <a:buNone/>
            </a:pPr>
            <a:r>
              <a:rPr lang="en-US" sz="3200" dirty="0">
                <a:latin typeface="Palatino" charset="0"/>
                <a:ea typeface="Palatino" charset="0"/>
                <a:cs typeface="Palatino" charset="0"/>
              </a:rPr>
              <a:t>which correspond, respectively, to a universal width for valence quarks (</a:t>
            </a:r>
            <a:r>
              <a:rPr lang="en-US" sz="3200" i="1" dirty="0" err="1">
                <a:latin typeface="Palatino" charset="0"/>
                <a:ea typeface="Palatino" charset="0"/>
                <a:cs typeface="Palatino" charset="0"/>
              </a:rPr>
              <a:t>u</a:t>
            </a:r>
            <a:r>
              <a:rPr lang="en-US" sz="3200" i="1" baseline="-25000" dirty="0" err="1">
                <a:latin typeface="Palatino" charset="0"/>
                <a:ea typeface="Palatino" charset="0"/>
                <a:cs typeface="Palatino" charset="0"/>
              </a:rPr>
              <a:t>v</a:t>
            </a:r>
            <a:r>
              <a:rPr lang="en-US" sz="3200" dirty="0">
                <a:latin typeface="Palatino" charset="0"/>
                <a:ea typeface="Palatino" charset="0"/>
                <a:cs typeface="Palatino" charset="0"/>
              </a:rPr>
              <a:t>, </a:t>
            </a:r>
            <a:r>
              <a:rPr lang="en-US" sz="3200" i="1" dirty="0">
                <a:latin typeface="Palatino" charset="0"/>
                <a:ea typeface="Palatino" charset="0"/>
                <a:cs typeface="Palatino" charset="0"/>
              </a:rPr>
              <a:t>d</a:t>
            </a:r>
            <a:r>
              <a:rPr lang="en-US" sz="3200" i="1" baseline="-25000" dirty="0">
                <a:latin typeface="Palatino" charset="0"/>
                <a:ea typeface="Palatino" charset="0"/>
                <a:cs typeface="Palatino" charset="0"/>
              </a:rPr>
              <a:t>v</a:t>
            </a:r>
            <a:r>
              <a:rPr lang="en-US" sz="3200" dirty="0">
                <a:latin typeface="Palatino" charset="0"/>
                <a:ea typeface="Palatino" charset="0"/>
                <a:cs typeface="Palatino" charset="0"/>
              </a:rPr>
              <a:t>)</a:t>
            </a:r>
            <a:r>
              <a:rPr lang="en-US" sz="3200" i="1" dirty="0">
                <a:latin typeface="Palatino" charset="0"/>
                <a:ea typeface="Palatino" charset="0"/>
                <a:cs typeface="Palatino" charset="0"/>
              </a:rPr>
              <a:t> </a:t>
            </a:r>
            <a:r>
              <a:rPr lang="en-US" sz="3200" dirty="0">
                <a:latin typeface="Palatino" charset="0"/>
                <a:ea typeface="Palatino" charset="0"/>
                <a:cs typeface="Palatino" charset="0"/>
              </a:rPr>
              <a:t>in the proton, a universal width for all sea quarks in the proton, and four widths for the favored (e.g.,                                  )  and unfavored (e.g.,                                   ) fragmentation into a       or  </a:t>
            </a:r>
            <a:r>
              <a:rPr lang="en-US" sz="3200" i="1" dirty="0">
                <a:latin typeface="Palatino" charset="0"/>
                <a:ea typeface="Palatino" charset="0"/>
                <a:cs typeface="Palatino" charset="0"/>
              </a:rPr>
              <a:t>K</a:t>
            </a:r>
            <a:r>
              <a:rPr lang="en-US" sz="3200" i="1" baseline="30000" dirty="0">
                <a:latin typeface="Palatino" charset="0"/>
                <a:ea typeface="Palatino" charset="0"/>
                <a:cs typeface="Palatino" charset="0"/>
              </a:rPr>
              <a:t>+</a:t>
            </a:r>
            <a:r>
              <a:rPr lang="en-US" sz="3200" dirty="0">
                <a:latin typeface="Palatino" charset="0"/>
                <a:ea typeface="Palatino" charset="0"/>
                <a:cs typeface="Palatino" charset="0"/>
              </a:rPr>
              <a:t> .</a:t>
            </a:r>
          </a:p>
        </p:txBody>
      </p:sp>
      <p:pic>
        <p:nvPicPr>
          <p:cNvPr id="17" name="Picture 16"/>
          <p:cNvPicPr>
            <a:picLocks noChangeAspect="1"/>
          </p:cNvPicPr>
          <p:nvPr/>
        </p:nvPicPr>
        <p:blipFill>
          <a:blip r:embed="rId5"/>
          <a:stretch>
            <a:fillRect/>
          </a:stretch>
        </p:blipFill>
        <p:spPr>
          <a:xfrm>
            <a:off x="3215178" y="1399847"/>
            <a:ext cx="2751886" cy="2723221"/>
          </a:xfrm>
          <a:prstGeom prst="rect">
            <a:avLst/>
          </a:prstGeom>
        </p:spPr>
      </p:pic>
      <p:pic>
        <p:nvPicPr>
          <p:cNvPr id="47" name="Picture 46"/>
          <p:cNvPicPr>
            <a:picLocks noChangeAspect="1"/>
          </p:cNvPicPr>
          <p:nvPr/>
        </p:nvPicPr>
        <p:blipFill>
          <a:blip r:embed="rId6"/>
          <a:stretch>
            <a:fillRect/>
          </a:stretch>
        </p:blipFill>
        <p:spPr>
          <a:xfrm>
            <a:off x="17383684" y="11698195"/>
            <a:ext cx="4074638" cy="983184"/>
          </a:xfrm>
          <a:prstGeom prst="rect">
            <a:avLst/>
          </a:prstGeom>
        </p:spPr>
      </p:pic>
      <p:pic>
        <p:nvPicPr>
          <p:cNvPr id="48" name="Picture 47"/>
          <p:cNvPicPr>
            <a:picLocks noChangeAspect="1"/>
          </p:cNvPicPr>
          <p:nvPr/>
        </p:nvPicPr>
        <p:blipFill>
          <a:blip r:embed="rId7"/>
          <a:stretch>
            <a:fillRect/>
          </a:stretch>
        </p:blipFill>
        <p:spPr>
          <a:xfrm>
            <a:off x="22611668" y="11662165"/>
            <a:ext cx="4484298" cy="1050669"/>
          </a:xfrm>
          <a:prstGeom prst="rect">
            <a:avLst/>
          </a:prstGeom>
        </p:spPr>
      </p:pic>
      <p:pic>
        <p:nvPicPr>
          <p:cNvPr id="68" name="Picture 67"/>
          <p:cNvPicPr>
            <a:picLocks noChangeAspect="1"/>
          </p:cNvPicPr>
          <p:nvPr/>
        </p:nvPicPr>
        <p:blipFill>
          <a:blip r:embed="rId8"/>
          <a:stretch>
            <a:fillRect/>
          </a:stretch>
        </p:blipFill>
        <p:spPr>
          <a:xfrm>
            <a:off x="18019148" y="8072008"/>
            <a:ext cx="8833833" cy="828172"/>
          </a:xfrm>
          <a:prstGeom prst="rect">
            <a:avLst/>
          </a:prstGeom>
        </p:spPr>
      </p:pic>
      <p:sp>
        <p:nvSpPr>
          <p:cNvPr id="77" name="Text Placeholder 8"/>
          <p:cNvSpPr>
            <a:spLocks noGrp="1"/>
          </p:cNvSpPr>
          <p:nvPr>
            <p:ph type="body" sz="quarter" idx="21"/>
          </p:nvPr>
        </p:nvSpPr>
        <p:spPr>
          <a:xfrm>
            <a:off x="29718000" y="7911418"/>
            <a:ext cx="12801600" cy="804899"/>
          </a:xfrm>
        </p:spPr>
        <p:txBody>
          <a:bodyPr/>
          <a:lstStyle/>
          <a:p>
            <a:r>
              <a:rPr lang="en-US" sz="4400" b="1" dirty="0">
                <a:latin typeface="Palatino" charset="0"/>
                <a:ea typeface="Palatino" charset="0"/>
                <a:cs typeface="Palatino" charset="0"/>
              </a:rPr>
              <a:t>DATA SELECTION AND Analysis</a:t>
            </a:r>
          </a:p>
        </p:txBody>
      </p:sp>
      <p:sp>
        <p:nvSpPr>
          <p:cNvPr id="76" name="TextBox 75"/>
          <p:cNvSpPr txBox="1"/>
          <p:nvPr/>
        </p:nvSpPr>
        <p:spPr>
          <a:xfrm>
            <a:off x="41805169" y="6409868"/>
            <a:ext cx="745052" cy="584775"/>
          </a:xfrm>
          <a:prstGeom prst="rect">
            <a:avLst/>
          </a:prstGeom>
          <a:noFill/>
        </p:spPr>
        <p:txBody>
          <a:bodyPr wrap="square" rtlCol="0">
            <a:spAutoFit/>
          </a:bodyPr>
          <a:lstStyle/>
          <a:p>
            <a:r>
              <a:rPr lang="en-US" sz="3200" dirty="0">
                <a:latin typeface="Palatino" charset="0"/>
                <a:ea typeface="Palatino" charset="0"/>
                <a:cs typeface="Palatino" charset="0"/>
              </a:rPr>
              <a:t>(1)</a:t>
            </a:r>
          </a:p>
        </p:txBody>
      </p:sp>
      <p:sp>
        <p:nvSpPr>
          <p:cNvPr id="30" name="Content Placeholder 2"/>
          <p:cNvSpPr>
            <a:spLocks noGrp="1"/>
          </p:cNvSpPr>
          <p:nvPr>
            <p:ph sz="quarter" idx="32"/>
          </p:nvPr>
        </p:nvSpPr>
        <p:spPr>
          <a:xfrm>
            <a:off x="1371600" y="6133729"/>
            <a:ext cx="12801600" cy="6128315"/>
          </a:xfrm>
          <a:solidFill>
            <a:schemeClr val="bg1">
              <a:alpha val="81000"/>
            </a:schemeClr>
          </a:solidFill>
        </p:spPr>
        <p:txBody>
          <a:bodyPr>
            <a:noAutofit/>
          </a:bodyPr>
          <a:lstStyle/>
          <a:p>
            <a:pPr marL="0" indent="0" algn="just">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Any particle containing quarks and gluons is called a hadron.  Moreover, the quarks are not static inside of a nucleon – they have an intrinsic momentum even for a nucleon at rest.  One of the ways to access this intrinsic 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p>
        </p:txBody>
      </p:sp>
      <p:pic>
        <p:nvPicPr>
          <p:cNvPr id="31" name="Picture 30"/>
          <p:cNvPicPr/>
          <p:nvPr/>
        </p:nvPicPr>
        <p:blipFill>
          <a:blip r:embed="rId9">
            <a:extLst>
              <a:ext uri="{28A0092B-C50C-407E-A947-70E740481C1C}">
                <a14:useLocalDpi xmlns:a14="http://schemas.microsoft.com/office/drawing/2010/main" val="0"/>
              </a:ext>
            </a:extLst>
          </a:blip>
          <a:stretch>
            <a:fillRect/>
          </a:stretch>
        </p:blipFill>
        <p:spPr>
          <a:xfrm>
            <a:off x="1686327" y="12666081"/>
            <a:ext cx="6971539" cy="4590654"/>
          </a:xfrm>
          <a:prstGeom prst="rect">
            <a:avLst/>
          </a:prstGeom>
        </p:spPr>
      </p:pic>
      <p:sp>
        <p:nvSpPr>
          <p:cNvPr id="2" name="TextBox 1"/>
          <p:cNvSpPr txBox="1"/>
          <p:nvPr/>
        </p:nvSpPr>
        <p:spPr>
          <a:xfrm>
            <a:off x="8705809" y="12673983"/>
            <a:ext cx="5023515" cy="446276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p>
          <a:p>
            <a:endParaRPr lang="en-US" sz="6000" dirty="0" err="1"/>
          </a:p>
        </p:txBody>
      </p:sp>
      <p:sp>
        <p:nvSpPr>
          <p:cNvPr id="32" name="Text Placeholder 8"/>
          <p:cNvSpPr>
            <a:spLocks noGrp="1"/>
          </p:cNvSpPr>
          <p:nvPr>
            <p:ph type="body" sz="quarter" idx="21"/>
          </p:nvPr>
        </p:nvSpPr>
        <p:spPr>
          <a:xfrm>
            <a:off x="1371600" y="17308269"/>
            <a:ext cx="12801600" cy="804899"/>
          </a:xfrm>
        </p:spPr>
        <p:txBody>
          <a:bodyPr/>
          <a:lstStyle/>
          <a:p>
            <a:r>
              <a:rPr lang="en-US" sz="4400" b="1" dirty="0">
                <a:latin typeface="Palatino" charset="0"/>
                <a:ea typeface="Palatino" charset="0"/>
                <a:cs typeface="Palatino" charset="0"/>
              </a:rPr>
              <a:t>The Purpose</a:t>
            </a:r>
          </a:p>
        </p:txBody>
      </p:sp>
      <p:sp>
        <p:nvSpPr>
          <p:cNvPr id="33" name="Content Placeholder 2"/>
          <p:cNvSpPr>
            <a:spLocks noGrp="1"/>
          </p:cNvSpPr>
          <p:nvPr>
            <p:ph sz="quarter" idx="32"/>
          </p:nvPr>
        </p:nvSpPr>
        <p:spPr>
          <a:xfrm>
            <a:off x="1371599" y="18062413"/>
            <a:ext cx="12801600" cy="3546106"/>
          </a:xfrm>
          <a:solidFill>
            <a:schemeClr val="bg1">
              <a:alpha val="79000"/>
            </a:schemeClr>
          </a:solidFill>
        </p:spPr>
        <p:txBody>
          <a:bodyPr>
            <a:normAutofit lnSpcReduction="10000"/>
          </a:bodyPr>
          <a:lstStyle/>
          <a:p>
            <a:pPr marL="0" indent="0" algn="just">
              <a:buNone/>
            </a:pPr>
            <a:r>
              <a:rPr lang="en-US" sz="3200" dirty="0">
                <a:latin typeface="Palatino" charset="0"/>
                <a:ea typeface="Palatino" charset="0"/>
                <a:cs typeface="Palatino" charset="0"/>
              </a:rPr>
              <a:t>The purpose of this project is to perform a phenomenological analysis of SIDIS data from HERMES on an unpolarized target.  This study gives us information on the intrinsic motion of quarks inside nucleons, which is encoded in so-called transverse momentum dependent functions (TMDs).  Knowledge of TMDs allows one to </a:t>
            </a:r>
            <a:r>
              <a:rPr lang="en-US" sz="3200" dirty="0" smtClean="0">
                <a:latin typeface="Palatino" charset="0"/>
                <a:ea typeface="Palatino" charset="0"/>
                <a:cs typeface="Palatino" charset="0"/>
              </a:rPr>
              <a:t>create</a:t>
            </a:r>
            <a:r>
              <a:rPr lang="en-US" sz="3200" dirty="0" smtClean="0">
                <a:latin typeface="Palatino" charset="0"/>
                <a:ea typeface="Palatino" charset="0"/>
                <a:cs typeface="Palatino" charset="0"/>
              </a:rPr>
              <a:t> </a:t>
            </a:r>
            <a:r>
              <a:rPr lang="en-US" sz="3200" dirty="0" smtClean="0">
                <a:latin typeface="Palatino" charset="0"/>
                <a:ea typeface="Palatino" charset="0"/>
                <a:cs typeface="Palatino" charset="0"/>
              </a:rPr>
              <a:t>a </a:t>
            </a:r>
            <a:r>
              <a:rPr lang="en-US" sz="3200" dirty="0" smtClean="0">
                <a:solidFill>
                  <a:srgbClr val="292934"/>
                </a:solidFill>
                <a:latin typeface="Palatino" charset="0"/>
                <a:ea typeface="Palatino" charset="0"/>
                <a:cs typeface="Palatino" charset="0"/>
              </a:rPr>
              <a:t>3-D </a:t>
            </a:r>
            <a:r>
              <a:rPr lang="en-US" sz="3200" dirty="0" smtClean="0">
                <a:latin typeface="Palatino" charset="0"/>
                <a:ea typeface="Palatino" charset="0"/>
                <a:cs typeface="Palatino" charset="0"/>
              </a:rPr>
              <a:t>map of the longitudinal and transverse momentum of </a:t>
            </a:r>
            <a:r>
              <a:rPr lang="en-US" sz="3200" dirty="0">
                <a:latin typeface="Palatino" charset="0"/>
                <a:ea typeface="Palatino" charset="0"/>
                <a:cs typeface="Palatino" charset="0"/>
              </a:rPr>
              <a:t>the </a:t>
            </a:r>
            <a:r>
              <a:rPr lang="en-US" sz="3200" dirty="0" smtClean="0">
                <a:latin typeface="Palatino" charset="0"/>
                <a:ea typeface="Palatino" charset="0"/>
                <a:cs typeface="Palatino" charset="0"/>
              </a:rPr>
              <a:t>nucleon.</a:t>
            </a:r>
            <a:endParaRPr lang="en-US" sz="3200" dirty="0">
              <a:latin typeface="Palatino" charset="0"/>
              <a:ea typeface="Palatino" charset="0"/>
              <a:cs typeface="Palatino" charset="0"/>
            </a:endParaRPr>
          </a:p>
        </p:txBody>
      </p:sp>
      <p:sp>
        <p:nvSpPr>
          <p:cNvPr id="57" name="Text Placeholder 8"/>
          <p:cNvSpPr>
            <a:spLocks noGrp="1"/>
          </p:cNvSpPr>
          <p:nvPr>
            <p:ph type="body" sz="quarter" idx="21"/>
          </p:nvPr>
        </p:nvSpPr>
        <p:spPr>
          <a:xfrm>
            <a:off x="29684911" y="26875481"/>
            <a:ext cx="12801600" cy="804899"/>
          </a:xfrm>
        </p:spPr>
        <p:txBody>
          <a:bodyPr/>
          <a:lstStyle/>
          <a:p>
            <a:r>
              <a:rPr lang="en-US" sz="4400" b="1" dirty="0">
                <a:latin typeface="Palatino" charset="0"/>
                <a:ea typeface="Palatino" charset="0"/>
                <a:cs typeface="Palatino" charset="0"/>
              </a:rPr>
              <a:t>Conclusions and outlook</a:t>
            </a:r>
          </a:p>
        </p:txBody>
      </p:sp>
      <p:sp>
        <p:nvSpPr>
          <p:cNvPr id="29" name="Text Placeholder 8"/>
          <p:cNvSpPr>
            <a:spLocks noGrp="1"/>
          </p:cNvSpPr>
          <p:nvPr>
            <p:ph type="body" sz="quarter" idx="21"/>
          </p:nvPr>
        </p:nvSpPr>
        <p:spPr>
          <a:xfrm>
            <a:off x="1371600" y="5486400"/>
            <a:ext cx="12801600" cy="804899"/>
          </a:xfrm>
        </p:spPr>
        <p:txBody>
          <a:bodyPr/>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5544800" y="5486400"/>
            <a:ext cx="12801600" cy="804899"/>
          </a:xfrm>
        </p:spPr>
        <p:txBody>
          <a:bodyPr/>
          <a:lstStyle/>
          <a:p>
            <a:r>
              <a:rPr lang="en-US" sz="4400" b="1" dirty="0">
                <a:latin typeface="Palatino" charset="0"/>
                <a:ea typeface="Palatino" charset="0"/>
                <a:cs typeface="Palatino" charset="0"/>
              </a:rPr>
              <a:t>The model</a:t>
            </a:r>
          </a:p>
        </p:txBody>
      </p:sp>
      <p:sp>
        <p:nvSpPr>
          <p:cNvPr id="38" name="Text Placeholder 8"/>
          <p:cNvSpPr>
            <a:spLocks noGrp="1"/>
          </p:cNvSpPr>
          <p:nvPr>
            <p:ph type="body" sz="quarter" idx="21"/>
          </p:nvPr>
        </p:nvSpPr>
        <p:spPr>
          <a:xfrm>
            <a:off x="15568163" y="17940433"/>
            <a:ext cx="26732978" cy="815410"/>
          </a:xfrm>
        </p:spPr>
        <p:txBody>
          <a:bodyPr/>
          <a:lstStyle/>
          <a:p>
            <a:r>
              <a:rPr lang="en-US" sz="4400" b="1" dirty="0">
                <a:latin typeface="Palatino" charset="0"/>
                <a:ea typeface="Palatino" charset="0"/>
                <a:cs typeface="Palatino" charset="0"/>
              </a:rPr>
              <a:t>RESULTS</a:t>
            </a:r>
          </a:p>
        </p:txBody>
      </p:sp>
      <p:pic>
        <p:nvPicPr>
          <p:cNvPr id="60" name="Picture 59"/>
          <p:cNvPicPr>
            <a:picLocks noChangeAspect="1"/>
          </p:cNvPicPr>
          <p:nvPr/>
        </p:nvPicPr>
        <p:blipFill>
          <a:blip r:embed="rId10"/>
          <a:stretch>
            <a:fillRect/>
          </a:stretch>
        </p:blipFill>
        <p:spPr>
          <a:xfrm>
            <a:off x="254692" y="1348926"/>
            <a:ext cx="2783753" cy="2783753"/>
          </a:xfrm>
          <a:prstGeom prst="rect">
            <a:avLst/>
          </a:prstGeom>
        </p:spPr>
      </p:pic>
      <p:sp>
        <p:nvSpPr>
          <p:cNvPr id="5" name="TextBox 4"/>
          <p:cNvSpPr txBox="1"/>
          <p:nvPr/>
        </p:nvSpPr>
        <p:spPr>
          <a:xfrm>
            <a:off x="29684911" y="27714464"/>
            <a:ext cx="12801600" cy="3046988"/>
          </a:xfrm>
          <a:prstGeom prst="rect">
            <a:avLst/>
          </a:prstGeom>
          <a:noFill/>
        </p:spPr>
        <p:txBody>
          <a:bodyPr wrap="square" rtlCol="0">
            <a:spAutoFit/>
          </a:bodyPr>
          <a:lstStyle/>
          <a:p>
            <a:r>
              <a:rPr lang="en-US" sz="3200" dirty="0">
                <a:latin typeface="Palatino"/>
              </a:rPr>
              <a:t>We performed a phenomenological analysis of HERMES data on the  electroproduction of charged </a:t>
            </a:r>
            <a:r>
              <a:rPr lang="en-US" sz="3200" dirty="0" err="1">
                <a:latin typeface="Palatino"/>
              </a:rPr>
              <a:t>pions</a:t>
            </a:r>
            <a:r>
              <a:rPr lang="en-US" sz="3200" dirty="0">
                <a:latin typeface="Palatino"/>
              </a:rPr>
              <a:t> and kaons from both proton and deuteron targets. </a:t>
            </a:r>
            <a:r>
              <a:rPr lang="en-US" sz="3200" dirty="0">
                <a:latin typeface="Palatino" charset="0"/>
                <a:ea typeface="Palatino" charset="0"/>
                <a:cs typeface="Palatino" charset="0"/>
              </a:rPr>
              <a:t>The determination of the nonperturbative parameters of TMDs requires very careful selection of the experimental data compatible with factorization. </a:t>
            </a:r>
            <a:r>
              <a:rPr lang="en-US" sz="3200" dirty="0">
                <a:latin typeface="Palatino"/>
              </a:rPr>
              <a:t>We suggest that cut in rapidity can be used for such a selection.</a:t>
            </a:r>
          </a:p>
        </p:txBody>
      </p:sp>
      <p:sp>
        <p:nvSpPr>
          <p:cNvPr id="34" name="Text Placeholder 8"/>
          <p:cNvSpPr>
            <a:spLocks noGrp="1"/>
          </p:cNvSpPr>
          <p:nvPr>
            <p:ph type="body" sz="quarter" idx="21"/>
          </p:nvPr>
        </p:nvSpPr>
        <p:spPr>
          <a:xfrm>
            <a:off x="1371600" y="21803092"/>
            <a:ext cx="12801600" cy="804899"/>
          </a:xfrm>
        </p:spPr>
        <p:txBody>
          <a:bodyPr/>
          <a:lstStyle/>
          <a:p>
            <a:r>
              <a:rPr lang="en-US" sz="4400" b="1" dirty="0">
                <a:latin typeface="Palatino" charset="0"/>
                <a:ea typeface="Palatino" charset="0"/>
                <a:cs typeface="Palatino" charset="0"/>
              </a:rPr>
              <a:t>The DATA</a:t>
            </a:r>
          </a:p>
        </p:txBody>
      </p:sp>
      <p:pic>
        <p:nvPicPr>
          <p:cNvPr id="20" name="Picture 1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917813" y="1195034"/>
            <a:ext cx="6046497" cy="3133855"/>
          </a:xfrm>
          <a:prstGeom prst="rect">
            <a:avLst/>
          </a:prstGeom>
        </p:spPr>
      </p:pic>
      <p:pic>
        <p:nvPicPr>
          <p:cNvPr id="97" name="Picture 96"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817665" y="28574081"/>
            <a:ext cx="12116546" cy="2455255"/>
          </a:xfrm>
          <a:prstGeom prst="rect">
            <a:avLst/>
          </a:prstGeom>
        </p:spPr>
      </p:pic>
      <p:sp>
        <p:nvSpPr>
          <p:cNvPr id="53" name="TextBox 52"/>
          <p:cNvSpPr txBox="1"/>
          <p:nvPr/>
        </p:nvSpPr>
        <p:spPr>
          <a:xfrm rot="16200000">
            <a:off x="296328" y="28679912"/>
            <a:ext cx="2518803" cy="461665"/>
          </a:xfrm>
          <a:prstGeom prst="rect">
            <a:avLst/>
          </a:prstGeom>
          <a:noFill/>
        </p:spPr>
        <p:txBody>
          <a:bodyPr wrap="square" rtlCol="0">
            <a:spAutoFit/>
          </a:bodyPr>
          <a:lstStyle/>
          <a:p>
            <a:r>
              <a:rPr lang="en-US" sz="2400" b="1" dirty="0"/>
              <a:t>Multiplicity</a:t>
            </a:r>
          </a:p>
        </p:txBody>
      </p:sp>
      <p:sp>
        <p:nvSpPr>
          <p:cNvPr id="54" name="TextBox 53"/>
          <p:cNvSpPr txBox="1"/>
          <p:nvPr/>
        </p:nvSpPr>
        <p:spPr>
          <a:xfrm>
            <a:off x="10710203" y="28171927"/>
            <a:ext cx="1248818" cy="461665"/>
          </a:xfrm>
          <a:prstGeom prst="rect">
            <a:avLst/>
          </a:prstGeom>
          <a:noFill/>
        </p:spPr>
        <p:txBody>
          <a:bodyPr wrap="square" rtlCol="0">
            <a:spAutoFit/>
          </a:bodyPr>
          <a:lstStyle/>
          <a:p>
            <a:r>
              <a:rPr lang="en-US" sz="2400" b="1" dirty="0" err="1"/>
              <a:t>kaon</a:t>
            </a:r>
            <a:endParaRPr lang="en-US" sz="2400" b="1" dirty="0"/>
          </a:p>
        </p:txBody>
      </p:sp>
      <p:sp>
        <p:nvSpPr>
          <p:cNvPr id="98" name="TextBox 97"/>
          <p:cNvSpPr txBox="1"/>
          <p:nvPr/>
        </p:nvSpPr>
        <p:spPr>
          <a:xfrm>
            <a:off x="4550780" y="28150761"/>
            <a:ext cx="1248818" cy="461665"/>
          </a:xfrm>
          <a:prstGeom prst="rect">
            <a:avLst/>
          </a:prstGeom>
          <a:noFill/>
        </p:spPr>
        <p:txBody>
          <a:bodyPr wrap="square" rtlCol="0">
            <a:spAutoFit/>
          </a:bodyPr>
          <a:lstStyle/>
          <a:p>
            <a:r>
              <a:rPr lang="en-US" sz="2400" b="1" dirty="0"/>
              <a:t>pion</a:t>
            </a:r>
          </a:p>
        </p:txBody>
      </p:sp>
      <p:sp>
        <p:nvSpPr>
          <p:cNvPr id="55" name="TextBox 54"/>
          <p:cNvSpPr txBox="1"/>
          <p:nvPr/>
        </p:nvSpPr>
        <p:spPr>
          <a:xfrm>
            <a:off x="1108364" y="30775344"/>
            <a:ext cx="13136631" cy="523220"/>
          </a:xfrm>
          <a:prstGeom prst="rect">
            <a:avLst/>
          </a:prstGeom>
          <a:noFill/>
        </p:spPr>
        <p:txBody>
          <a:bodyPr wrap="square" rtlCol="0">
            <a:spAutoFit/>
          </a:bodyPr>
          <a:lstStyle/>
          <a:p>
            <a:r>
              <a:rPr lang="en-US" sz="2800" dirty="0">
                <a:latin typeface="Palatino"/>
                <a:cs typeface="Palatino"/>
              </a:rPr>
              <a:t>Figure 2: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[1]</a:t>
            </a:r>
          </a:p>
        </p:txBody>
      </p:sp>
      <p:pic>
        <p:nvPicPr>
          <p:cNvPr id="61" name="Picture 60" descr="latex-image-1.pdf"/>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72799" y="25742051"/>
            <a:ext cx="9990547" cy="1141162"/>
          </a:xfrm>
          <a:prstGeom prst="rect">
            <a:avLst/>
          </a:prstGeom>
        </p:spPr>
      </p:pic>
      <p:pic>
        <p:nvPicPr>
          <p:cNvPr id="62" name="Picture 61" descr="latex-image-1.pdf"/>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123118" y="6322272"/>
            <a:ext cx="2760118" cy="475483"/>
          </a:xfrm>
          <a:prstGeom prst="rect">
            <a:avLst/>
          </a:prstGeom>
        </p:spPr>
      </p:pic>
      <p:pic>
        <p:nvPicPr>
          <p:cNvPr id="64" name="Picture 63" descr="latex-image-1.pdf"/>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5893838" y="6881055"/>
            <a:ext cx="2986600" cy="476461"/>
          </a:xfrm>
          <a:prstGeom prst="rect">
            <a:avLst/>
          </a:prstGeom>
        </p:spPr>
      </p:pic>
      <p:pic>
        <p:nvPicPr>
          <p:cNvPr id="71" name="Picture 70" descr="latex-image-1.pdf"/>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7151544" y="12850728"/>
            <a:ext cx="1595959" cy="373737"/>
          </a:xfrm>
          <a:prstGeom prst="rect">
            <a:avLst/>
          </a:prstGeom>
        </p:spPr>
      </p:pic>
      <p:pic>
        <p:nvPicPr>
          <p:cNvPr id="99" name="Picture 98" descr="latex-image-1.pdf"/>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3645113" y="13287098"/>
            <a:ext cx="1554338" cy="408512"/>
          </a:xfrm>
          <a:prstGeom prst="rect">
            <a:avLst/>
          </a:prstGeom>
        </p:spPr>
      </p:pic>
      <p:sp>
        <p:nvSpPr>
          <p:cNvPr id="58" name="Content Placeholder 2"/>
          <p:cNvSpPr>
            <a:spLocks noGrp="1"/>
          </p:cNvSpPr>
          <p:nvPr>
            <p:ph sz="quarter" idx="32"/>
          </p:nvPr>
        </p:nvSpPr>
        <p:spPr>
          <a:xfrm>
            <a:off x="29634895" y="8931968"/>
            <a:ext cx="12923039" cy="8215659"/>
          </a:xfrm>
          <a:solidFill>
            <a:schemeClr val="bg1">
              <a:alpha val="81000"/>
            </a:schemeClr>
          </a:solidFill>
        </p:spPr>
        <p:txBody>
          <a:bodyPr>
            <a:normAutofit/>
          </a:bodyPr>
          <a:lstStyle/>
          <a:p>
            <a:pPr marL="0" indent="0">
              <a:buNone/>
            </a:pPr>
            <a:r>
              <a:rPr lang="en-US" sz="3200" dirty="0">
                <a:latin typeface="Palatino" charset="0"/>
                <a:ea typeface="Palatino" charset="0"/>
                <a:cs typeface="Palatino" charset="0"/>
              </a:rPr>
              <a:t>We apply Eq. (1) to the data using appropriate isospin relations for the proton and deuteron targets.  The analysis of the data will be done using the standard       minimization procedure.</a:t>
            </a:r>
          </a:p>
          <a:p>
            <a:pPr marL="0" indent="0">
              <a:buNone/>
            </a:pPr>
            <a:r>
              <a:rPr lang="en-US" sz="3200" dirty="0">
                <a:latin typeface="Palatino" charset="0"/>
                <a:ea typeface="Palatino" charset="0"/>
                <a:cs typeface="Palatino" charset="0"/>
              </a:rPr>
              <a:t>The main objective of our analysis is understanding of the correct criteria for data selection. A recent paper </a:t>
            </a:r>
            <a:r>
              <a:rPr lang="en-US" sz="3200" dirty="0">
                <a:latin typeface="Palatino"/>
                <a:cs typeface="Palatino"/>
              </a:rPr>
              <a:t>[2] studied SIDIS process and limits of TMD factorization. </a:t>
            </a:r>
            <a:r>
              <a:rPr lang="en-US" sz="3200" dirty="0">
                <a:latin typeface="Palatino" charset="0"/>
                <a:ea typeface="Palatino" charset="0"/>
                <a:cs typeface="Palatino" charset="0"/>
              </a:rPr>
              <a:t>The authors propose a criteria for identifying the current fragmentation region — the kinematical region where a factorization picture with fragmentation functions is appropriate for studies of transverse-momentum-dependent (TMD) functions - based on a rapidity selection filter of the data.  We apply a cut on the boost invariant difference of the target nucleon rapidity, and the produced hadron rapidity in the </a:t>
            </a:r>
            <a:r>
              <a:rPr lang="en-US" sz="3200" dirty="0" err="1">
                <a:latin typeface="Palatino" charset="0"/>
                <a:ea typeface="Palatino" charset="0"/>
                <a:cs typeface="Palatino" charset="0"/>
              </a:rPr>
              <a:t>Breit</a:t>
            </a:r>
            <a:r>
              <a:rPr lang="en-US" sz="3200" dirty="0">
                <a:latin typeface="Palatino" charset="0"/>
                <a:ea typeface="Palatino" charset="0"/>
                <a:cs typeface="Palatino" charset="0"/>
              </a:rPr>
              <a:t> frame, </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         </a:t>
            </a:r>
            <a:r>
              <a:rPr lang="en-US" sz="3200" dirty="0" smtClean="0">
                <a:latin typeface="Palatino"/>
                <a:cs typeface="Palatino"/>
              </a:rPr>
              <a:t>    .  </a:t>
            </a:r>
            <a:r>
              <a:rPr lang="en-US" sz="3200" dirty="0" smtClean="0">
                <a:latin typeface="Palatino"/>
                <a:cs typeface="Palatino"/>
              </a:rPr>
              <a:t>It </a:t>
            </a:r>
            <a:r>
              <a:rPr lang="en-US" sz="3200" dirty="0">
                <a:latin typeface="Palatino"/>
                <a:cs typeface="Palatino"/>
              </a:rPr>
              <a:t>was pointed out that for current region this difference should be of order of 3-4 units in rapidity.</a:t>
            </a:r>
          </a:p>
          <a:p>
            <a:pPr marL="0" indent="0">
              <a:buNone/>
            </a:pPr>
            <a:r>
              <a:rPr lang="en-US" sz="3200" dirty="0">
                <a:latin typeface="Palatino"/>
                <a:cs typeface="Palatino"/>
              </a:rPr>
              <a:t>In our fits we introduce a set of cuts motivated by validity of TMD factorization [2]:</a:t>
            </a: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p:txBody>
      </p:sp>
      <p:pic>
        <p:nvPicPr>
          <p:cNvPr id="46" name="Picture 45"/>
          <p:cNvPicPr>
            <a:picLocks noChangeAspect="1"/>
          </p:cNvPicPr>
          <p:nvPr/>
        </p:nvPicPr>
        <p:blipFill>
          <a:blip r:embed="rId18"/>
          <a:stretch>
            <a:fillRect/>
          </a:stretch>
        </p:blipFill>
        <p:spPr>
          <a:xfrm>
            <a:off x="37528500" y="1714501"/>
            <a:ext cx="5842000" cy="1974474"/>
          </a:xfrm>
          <a:prstGeom prst="rect">
            <a:avLst/>
          </a:prstGeom>
        </p:spPr>
      </p:pic>
      <p:pic>
        <p:nvPicPr>
          <p:cNvPr id="70" name="Picture 69" descr="latex-image-1.pdf">
            <a:extLst>
              <a:ext uri="{FF2B5EF4-FFF2-40B4-BE49-F238E27FC236}">
                <a16:creationId xmlns:a16="http://schemas.microsoft.com/office/drawing/2014/main" xmlns="" id="{0B31FC9E-394B-E844-B4D0-ECD61C901190}"/>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29893463" y="6142566"/>
            <a:ext cx="11734744" cy="1048502"/>
          </a:xfrm>
          <a:prstGeom prst="rect">
            <a:avLst/>
          </a:prstGeom>
        </p:spPr>
      </p:pic>
      <p:pic>
        <p:nvPicPr>
          <p:cNvPr id="63" name="Picture 62"/>
          <p:cNvPicPr>
            <a:picLocks noChangeAspect="1"/>
          </p:cNvPicPr>
          <p:nvPr/>
        </p:nvPicPr>
        <p:blipFill>
          <a:blip r:embed="rId20"/>
          <a:stretch>
            <a:fillRect/>
          </a:stretch>
        </p:blipFill>
        <p:spPr>
          <a:xfrm>
            <a:off x="31765090" y="17196846"/>
            <a:ext cx="1397000" cy="342900"/>
          </a:xfrm>
          <a:prstGeom prst="rect">
            <a:avLst/>
          </a:prstGeom>
        </p:spPr>
      </p:pic>
      <p:pic>
        <p:nvPicPr>
          <p:cNvPr id="65" name="Picture 64"/>
          <p:cNvPicPr>
            <a:picLocks noChangeAspect="1"/>
          </p:cNvPicPr>
          <p:nvPr/>
        </p:nvPicPr>
        <p:blipFill>
          <a:blip r:embed="rId21"/>
          <a:stretch>
            <a:fillRect/>
          </a:stretch>
        </p:blipFill>
        <p:spPr>
          <a:xfrm>
            <a:off x="33707882" y="17098888"/>
            <a:ext cx="3517900" cy="520700"/>
          </a:xfrm>
          <a:prstGeom prst="rect">
            <a:avLst/>
          </a:prstGeom>
        </p:spPr>
      </p:pic>
      <p:sp>
        <p:nvSpPr>
          <p:cNvPr id="67" name="TextBox 66"/>
          <p:cNvSpPr txBox="1"/>
          <p:nvPr/>
        </p:nvSpPr>
        <p:spPr>
          <a:xfrm>
            <a:off x="15770026" y="18382718"/>
            <a:ext cx="26672439" cy="2062103"/>
          </a:xfrm>
          <a:prstGeom prst="rect">
            <a:avLst/>
          </a:prstGeom>
          <a:noFill/>
        </p:spPr>
        <p:txBody>
          <a:bodyPr wrap="square" rtlCol="0">
            <a:spAutoFit/>
          </a:bodyPr>
          <a:lstStyle/>
          <a:p>
            <a:endParaRPr lang="en-US" sz="3200" dirty="0">
              <a:latin typeface="Palatino"/>
            </a:endParaRPr>
          </a:p>
          <a:p>
            <a:r>
              <a:rPr lang="en-US" sz="3200" dirty="0">
                <a:latin typeface="Palatino"/>
              </a:rPr>
              <a:t>We perform the analysis of HERMES data using new cuts and </a:t>
            </a:r>
            <a:r>
              <a:rPr lang="en-US" sz="3200" dirty="0">
                <a:latin typeface="Palatino"/>
              </a:rPr>
              <a:t> </a:t>
            </a:r>
            <a:r>
              <a:rPr lang="en-US" sz="3200" dirty="0" smtClean="0">
                <a:latin typeface="Palatino"/>
              </a:rPr>
              <a:t>            </a:t>
            </a:r>
            <a:r>
              <a:rPr lang="en-US" sz="3200" dirty="0" smtClean="0">
                <a:latin typeface="Palatino"/>
              </a:rPr>
              <a:t>. </a:t>
            </a:r>
            <a:r>
              <a:rPr lang="en-US" sz="3200" dirty="0">
                <a:latin typeface="Palatino"/>
              </a:rPr>
              <a:t>The number of data points range from 460 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1.5 to 47 for </a:t>
            </a:r>
          </a:p>
          <a:p>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3.7 and  the                    range from 1.4 to 1.3. We see that cuts in rapidity have impact on the fitted values of parameters. We show fits</a:t>
            </a:r>
          </a:p>
          <a:p>
            <a:r>
              <a:rPr lang="en-US" sz="3200" dirty="0">
                <a:latin typeface="Palatino"/>
              </a:rPr>
              <a:t>for </a:t>
            </a:r>
            <a:r>
              <a:rPr lang="en-US" sz="3200" dirty="0">
                <a:latin typeface="Palatino"/>
                <a:cs typeface="Palatino"/>
              </a:rPr>
              <a:t> </a:t>
            </a:r>
            <a:r>
              <a:rPr lang="en-US" sz="3200" dirty="0" smtClean="0">
                <a:latin typeface="Palatino"/>
                <a:cs typeface="Palatino"/>
              </a:rPr>
              <a:t>              </a:t>
            </a:r>
            <a:r>
              <a:rPr lang="en-US" sz="3200" dirty="0" smtClean="0">
                <a:latin typeface="Palatino"/>
              </a:rPr>
              <a:t>&gt; </a:t>
            </a:r>
            <a:r>
              <a:rPr lang="en-US" sz="3200" dirty="0">
                <a:latin typeface="Palatino"/>
              </a:rPr>
              <a:t>2.5 for 441 data points fitted using nested sampling algorithm </a:t>
            </a:r>
            <a:r>
              <a:rPr lang="en-US" sz="3200" dirty="0">
                <a:latin typeface="Palatino"/>
                <a:cs typeface="Palatino"/>
              </a:rPr>
              <a:t>[4]</a:t>
            </a:r>
            <a:r>
              <a:rPr lang="en-US" sz="3200" dirty="0">
                <a:latin typeface="Palatino"/>
              </a:rPr>
              <a:t>. Results are presented in Figs. 3, 4. </a:t>
            </a:r>
          </a:p>
        </p:txBody>
      </p:sp>
      <p:pic>
        <p:nvPicPr>
          <p:cNvPr id="16" name="Picture 15"/>
          <p:cNvPicPr>
            <a:picLocks noChangeAspect="1"/>
          </p:cNvPicPr>
          <p:nvPr/>
        </p:nvPicPr>
        <p:blipFill>
          <a:blip r:embed="rId22"/>
          <a:stretch>
            <a:fillRect/>
          </a:stretch>
        </p:blipFill>
        <p:spPr>
          <a:xfrm>
            <a:off x="19672727" y="19309852"/>
            <a:ext cx="1676400" cy="520700"/>
          </a:xfrm>
          <a:prstGeom prst="rect">
            <a:avLst/>
          </a:prstGeom>
        </p:spPr>
      </p:pic>
      <p:sp>
        <p:nvSpPr>
          <p:cNvPr id="36" name="TextBox 35"/>
          <p:cNvSpPr txBox="1"/>
          <p:nvPr/>
        </p:nvSpPr>
        <p:spPr>
          <a:xfrm>
            <a:off x="1038733" y="31869417"/>
            <a:ext cx="25364444" cy="954107"/>
          </a:xfrm>
          <a:prstGeom prst="rect">
            <a:avLst/>
          </a:prstGeom>
          <a:noFill/>
        </p:spPr>
        <p:txBody>
          <a:bodyPr wrap="none" rtlCol="0">
            <a:spAutoFit/>
          </a:bodyPr>
          <a:lstStyle/>
          <a:p>
            <a:r>
              <a:rPr lang="en-US" sz="2800" dirty="0">
                <a:latin typeface="Palatino" charset="0"/>
                <a:ea typeface="Palatino" charset="0"/>
                <a:cs typeface="Palatino" charset="0"/>
              </a:rPr>
              <a:t>[1]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 [2] M. </a:t>
            </a:r>
            <a:r>
              <a:rPr lang="en-US" sz="2800" dirty="0" err="1">
                <a:latin typeface="Palatino"/>
                <a:cs typeface="Palatino"/>
              </a:rPr>
              <a:t>Boglione</a:t>
            </a:r>
            <a:r>
              <a:rPr lang="en-US" sz="2800" dirty="0">
                <a:latin typeface="Palatino"/>
                <a:cs typeface="Palatino"/>
              </a:rPr>
              <a:t>, et al., Phys. </a:t>
            </a:r>
            <a:r>
              <a:rPr lang="en-US" sz="2800" dirty="0" err="1">
                <a:latin typeface="Palatino"/>
                <a:cs typeface="Palatino"/>
              </a:rPr>
              <a:t>Lett</a:t>
            </a:r>
            <a:r>
              <a:rPr lang="en-US" sz="2800" dirty="0">
                <a:latin typeface="Palatino"/>
                <a:cs typeface="Palatino"/>
              </a:rPr>
              <a: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[3] M. </a:t>
            </a:r>
            <a:r>
              <a:rPr lang="en-US" sz="2800" dirty="0" err="1">
                <a:latin typeface="Palatino"/>
                <a:cs typeface="Palatino"/>
              </a:rPr>
              <a:t>Anselmino</a:t>
            </a:r>
            <a:r>
              <a:rPr lang="en-US" sz="2800" dirty="0">
                <a:latin typeface="Palatino"/>
                <a:cs typeface="Palatino"/>
              </a:rPr>
              <a:t>, et al., JHEP </a:t>
            </a:r>
            <a:r>
              <a:rPr lang="en-US" sz="2800" b="1" dirty="0">
                <a:latin typeface="Palatino"/>
                <a:cs typeface="Palatino"/>
              </a:rPr>
              <a:t>1404</a:t>
            </a:r>
            <a:r>
              <a:rPr lang="en-US" sz="2800" dirty="0">
                <a:latin typeface="Palatino"/>
                <a:cs typeface="Palatino"/>
              </a:rPr>
              <a:t>, 005 (2014), [4] </a:t>
            </a:r>
            <a:r>
              <a:rPr lang="en-US" sz="2800" dirty="0">
                <a:latin typeface="Palatino" pitchFamily="2" charset="77"/>
                <a:ea typeface="Palatino" pitchFamily="2" charset="77"/>
                <a:cs typeface="Times New Roman" panose="02020603050405020304" pitchFamily="18" charset="0"/>
              </a:rPr>
              <a:t>Skilling, John (2006). "Nested Sampling for General Bayesian Computation". </a:t>
            </a:r>
            <a:r>
              <a:rPr lang="en-US" sz="2800" i="1" dirty="0">
                <a:latin typeface="Palatino" pitchFamily="2" charset="77"/>
                <a:ea typeface="Palatino" pitchFamily="2" charset="77"/>
                <a:cs typeface="Times New Roman" panose="02020603050405020304" pitchFamily="18" charset="0"/>
              </a:rPr>
              <a:t>Bayesian Analysis</a:t>
            </a:r>
            <a:r>
              <a:rPr lang="en-US" sz="2800" dirty="0">
                <a:latin typeface="Palatino" pitchFamily="2" charset="77"/>
                <a:ea typeface="Palatino" pitchFamily="2" charset="77"/>
                <a:cs typeface="Times New Roman" panose="02020603050405020304" pitchFamily="18" charset="0"/>
              </a:rPr>
              <a:t>. </a:t>
            </a:r>
            <a:r>
              <a:rPr lang="en-US" sz="2800" b="1" dirty="0">
                <a:latin typeface="Palatino" pitchFamily="2" charset="77"/>
                <a:ea typeface="Palatino" pitchFamily="2" charset="77"/>
                <a:cs typeface="Times New Roman" panose="02020603050405020304" pitchFamily="18" charset="0"/>
              </a:rPr>
              <a:t>1</a:t>
            </a:r>
            <a:r>
              <a:rPr lang="en-US" sz="2800" dirty="0">
                <a:latin typeface="Palatino" pitchFamily="2" charset="77"/>
                <a:ea typeface="Palatino" pitchFamily="2" charset="77"/>
                <a:cs typeface="Times New Roman" panose="02020603050405020304" pitchFamily="18" charset="0"/>
              </a:rPr>
              <a:t> (4): 833–860 </a:t>
            </a:r>
          </a:p>
        </p:txBody>
      </p:sp>
      <p:pic>
        <p:nvPicPr>
          <p:cNvPr id="72" name="Picture 71" descr="latex-image-1.pdf">
            <a:extLst>
              <a:ext uri="{FF2B5EF4-FFF2-40B4-BE49-F238E27FC236}">
                <a16:creationId xmlns:a16="http://schemas.microsoft.com/office/drawing/2014/main" xmlns="" id="{4EC12939-3926-8444-9B52-D2503AB707CC}"/>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0988371" y="7301936"/>
            <a:ext cx="3873484" cy="387348"/>
          </a:xfrm>
          <a:prstGeom prst="rect">
            <a:avLst/>
          </a:prstGeom>
        </p:spPr>
      </p:pic>
      <p:pic>
        <p:nvPicPr>
          <p:cNvPr id="10" name="Picture 9">
            <a:extLst>
              <a:ext uri="{FF2B5EF4-FFF2-40B4-BE49-F238E27FC236}">
                <a16:creationId xmlns:a16="http://schemas.microsoft.com/office/drawing/2014/main" xmlns="" id="{DAEBD81E-6625-5D45-9280-BDDFF369C16F}"/>
              </a:ext>
            </a:extLst>
          </p:cNvPr>
          <p:cNvPicPr>
            <a:picLocks noChangeAspect="1"/>
          </p:cNvPicPr>
          <p:nvPr/>
        </p:nvPicPr>
        <p:blipFill>
          <a:blip r:embed="rId24"/>
          <a:stretch>
            <a:fillRect/>
          </a:stretch>
        </p:blipFill>
        <p:spPr>
          <a:xfrm>
            <a:off x="37561985" y="17117502"/>
            <a:ext cx="2768600" cy="469900"/>
          </a:xfrm>
          <a:prstGeom prst="rect">
            <a:avLst/>
          </a:prstGeom>
        </p:spPr>
      </p:pic>
      <p:sp>
        <p:nvSpPr>
          <p:cNvPr id="69" name="Content Placeholder 2">
            <a:extLst>
              <a:ext uri="{FF2B5EF4-FFF2-40B4-BE49-F238E27FC236}">
                <a16:creationId xmlns:a16="http://schemas.microsoft.com/office/drawing/2014/main" xmlns="" id="{203E2FF5-8B02-DD43-9004-2CF7D17333BC}"/>
              </a:ext>
            </a:extLst>
          </p:cNvPr>
          <p:cNvSpPr txBox="1">
            <a:spLocks/>
          </p:cNvSpPr>
          <p:nvPr/>
        </p:nvSpPr>
        <p:spPr>
          <a:xfrm>
            <a:off x="29332814" y="5357901"/>
            <a:ext cx="12923039" cy="2837607"/>
          </a:xfrm>
          <a:prstGeom prst="rect">
            <a:avLst/>
          </a:prstGeom>
          <a:noFill/>
        </p:spPr>
        <p:txBody>
          <a:bodyPr vert="horz" lIns="365760" tIns="182880" rIns="91440" bIns="45720" rtlCol="0">
            <a:normAutofit/>
          </a:bodyPr>
          <a:lst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baseline="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3200" dirty="0">
                <a:latin typeface="Palatino" charset="0"/>
                <a:ea typeface="Palatino" charset="0"/>
                <a:cs typeface="Palatino" charset="0"/>
              </a:rPr>
              <a:t>Using this model, the HERMES multiplicity can be written as</a:t>
            </a:r>
          </a:p>
          <a:p>
            <a:pPr marL="0" indent="0">
              <a:buNone/>
            </a:pPr>
            <a:endParaRPr lang="en-US" sz="3200" dirty="0">
              <a:latin typeface="Palatino" charset="0"/>
              <a:ea typeface="Palatino" charset="0"/>
              <a:cs typeface="Palatino" charset="0"/>
            </a:endParaRPr>
          </a:p>
          <a:p>
            <a:pPr marL="0" indent="0">
              <a:buNone/>
            </a:pPr>
            <a:endParaRPr lang="en-US" sz="3200" dirty="0">
              <a:latin typeface="Palatino" charset="0"/>
              <a:ea typeface="Palatino" charset="0"/>
              <a:cs typeface="Palatino" charset="0"/>
            </a:endParaRPr>
          </a:p>
          <a:p>
            <a:pPr marL="0" indent="0">
              <a:buNone/>
            </a:pPr>
            <a:r>
              <a:rPr lang="en-US" sz="3200" dirty="0">
                <a:latin typeface="Palatino" charset="0"/>
                <a:ea typeface="Palatino" charset="0"/>
                <a:cs typeface="Palatino" charset="0"/>
              </a:rPr>
              <a:t>where                                         and </a:t>
            </a:r>
            <a:r>
              <a:rPr lang="en-US" sz="3200" i="1" dirty="0">
                <a:latin typeface="Palatino" charset="0"/>
                <a:ea typeface="Palatino" charset="0"/>
                <a:cs typeface="Palatino" charset="0"/>
              </a:rPr>
              <a:t>a </a:t>
            </a:r>
            <a:r>
              <a:rPr lang="en-US" sz="3200" dirty="0">
                <a:latin typeface="Palatino" charset="0"/>
                <a:ea typeface="Palatino" charset="0"/>
                <a:cs typeface="Palatino" charset="0"/>
              </a:rPr>
              <a:t>is the quark flavor. </a:t>
            </a:r>
          </a:p>
        </p:txBody>
      </p:sp>
      <p:pic>
        <p:nvPicPr>
          <p:cNvPr id="14" name="Picture 13"/>
          <p:cNvPicPr>
            <a:picLocks noChangeAspect="1"/>
          </p:cNvPicPr>
          <p:nvPr/>
        </p:nvPicPr>
        <p:blipFill>
          <a:blip r:embed="rId25"/>
          <a:stretch>
            <a:fillRect/>
          </a:stretch>
        </p:blipFill>
        <p:spPr>
          <a:xfrm>
            <a:off x="16098982" y="14777069"/>
            <a:ext cx="11809987" cy="476209"/>
          </a:xfrm>
          <a:prstGeom prst="rect">
            <a:avLst/>
          </a:prstGeom>
        </p:spPr>
      </p:pic>
      <p:pic>
        <p:nvPicPr>
          <p:cNvPr id="11" name="Picture 10">
            <a:extLst>
              <a:ext uri="{FF2B5EF4-FFF2-40B4-BE49-F238E27FC236}">
                <a16:creationId xmlns:a16="http://schemas.microsoft.com/office/drawing/2014/main" xmlns="" id="{2F38060E-AD77-4A4E-909D-B1EB924DEB32}"/>
              </a:ext>
            </a:extLst>
          </p:cNvPr>
          <p:cNvPicPr>
            <a:picLocks noChangeAspect="1"/>
          </p:cNvPicPr>
          <p:nvPr/>
        </p:nvPicPr>
        <p:blipFill>
          <a:blip r:embed="rId26"/>
          <a:stretch>
            <a:fillRect/>
          </a:stretch>
        </p:blipFill>
        <p:spPr>
          <a:xfrm>
            <a:off x="34440498" y="10032794"/>
            <a:ext cx="485128" cy="554432"/>
          </a:xfrm>
          <a:prstGeom prst="rect">
            <a:avLst/>
          </a:prstGeom>
        </p:spPr>
      </p:pic>
      <p:pic>
        <p:nvPicPr>
          <p:cNvPr id="18" name="Picture 17"/>
          <p:cNvPicPr>
            <a:picLocks noChangeAspect="1"/>
          </p:cNvPicPr>
          <p:nvPr/>
        </p:nvPicPr>
        <p:blipFill>
          <a:blip r:embed="rId27"/>
          <a:stretch>
            <a:fillRect/>
          </a:stretch>
        </p:blipFill>
        <p:spPr>
          <a:xfrm>
            <a:off x="30013689" y="17201130"/>
            <a:ext cx="1397000" cy="342900"/>
          </a:xfrm>
          <a:prstGeom prst="rect">
            <a:avLst/>
          </a:prstGeom>
        </p:spPr>
      </p:pic>
      <p:sp>
        <p:nvSpPr>
          <p:cNvPr id="73" name="TextBox 72"/>
          <p:cNvSpPr txBox="1"/>
          <p:nvPr/>
        </p:nvSpPr>
        <p:spPr>
          <a:xfrm>
            <a:off x="21129426" y="25472598"/>
            <a:ext cx="18877619" cy="523220"/>
          </a:xfrm>
          <a:prstGeom prst="rect">
            <a:avLst/>
          </a:prstGeom>
          <a:noFill/>
        </p:spPr>
        <p:txBody>
          <a:bodyPr wrap="square" rtlCol="0">
            <a:spAutoFit/>
          </a:bodyPr>
          <a:lstStyle/>
          <a:p>
            <a:r>
              <a:rPr lang="en-US" sz="2800" dirty="0">
                <a:latin typeface="Palatino"/>
                <a:cs typeface="Palatino"/>
              </a:rPr>
              <a:t>Figure 3:  Description of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for positive pion production.</a:t>
            </a:r>
          </a:p>
        </p:txBody>
      </p:sp>
      <p:sp>
        <p:nvSpPr>
          <p:cNvPr id="74" name="TextBox 73"/>
          <p:cNvSpPr txBox="1"/>
          <p:nvPr/>
        </p:nvSpPr>
        <p:spPr>
          <a:xfrm>
            <a:off x="25023465" y="28064736"/>
            <a:ext cx="3659031" cy="1815882"/>
          </a:xfrm>
          <a:prstGeom prst="rect">
            <a:avLst/>
          </a:prstGeom>
          <a:noFill/>
        </p:spPr>
        <p:txBody>
          <a:bodyPr wrap="square" rtlCol="0">
            <a:spAutoFit/>
          </a:bodyPr>
          <a:lstStyle/>
          <a:p>
            <a:r>
              <a:rPr lang="en-US" sz="2800" dirty="0">
                <a:latin typeface="Palatino"/>
                <a:cs typeface="Palatino"/>
              </a:rPr>
              <a:t>Figure 4:  Histograms of distribution of parameters after nested sampling [4] .</a:t>
            </a:r>
          </a:p>
        </p:txBody>
      </p:sp>
      <p:pic>
        <p:nvPicPr>
          <p:cNvPr id="19" name="Picture 18"/>
          <p:cNvPicPr>
            <a:picLocks noChangeAspect="1"/>
          </p:cNvPicPr>
          <p:nvPr/>
        </p:nvPicPr>
        <p:blipFill>
          <a:blip r:embed="rId28"/>
          <a:stretch>
            <a:fillRect/>
          </a:stretch>
        </p:blipFill>
        <p:spPr>
          <a:xfrm>
            <a:off x="18474615" y="25915813"/>
            <a:ext cx="6309389" cy="6369194"/>
          </a:xfrm>
          <a:prstGeom prst="rect">
            <a:avLst/>
          </a:prstGeom>
        </p:spPr>
      </p:pic>
      <p:pic>
        <p:nvPicPr>
          <p:cNvPr id="21" name="Picture 20"/>
          <p:cNvPicPr>
            <a:picLocks noChangeAspect="1"/>
          </p:cNvPicPr>
          <p:nvPr/>
        </p:nvPicPr>
        <p:blipFill>
          <a:blip r:embed="rId29"/>
          <a:stretch>
            <a:fillRect/>
          </a:stretch>
        </p:blipFill>
        <p:spPr>
          <a:xfrm>
            <a:off x="18214408" y="20531904"/>
            <a:ext cx="22840973" cy="5014737"/>
          </a:xfrm>
          <a:prstGeom prst="rect">
            <a:avLst/>
          </a:prstGeom>
        </p:spPr>
      </p:pic>
      <p:pic>
        <p:nvPicPr>
          <p:cNvPr id="6" name="Picture 5">
            <a:extLst>
              <a:ext uri="{FF2B5EF4-FFF2-40B4-BE49-F238E27FC236}">
                <a16:creationId xmlns:a16="http://schemas.microsoft.com/office/drawing/2014/main" xmlns="" id="{7AD6FC4A-7E99-C846-99D8-7136E2A9CC9E}"/>
              </a:ext>
            </a:extLst>
          </p:cNvPr>
          <p:cNvPicPr>
            <a:picLocks noChangeAspect="1"/>
          </p:cNvPicPr>
          <p:nvPr/>
        </p:nvPicPr>
        <p:blipFill>
          <a:blip r:embed="rId30"/>
          <a:stretch>
            <a:fillRect/>
          </a:stretch>
        </p:blipFill>
        <p:spPr>
          <a:xfrm>
            <a:off x="24054746" y="16383088"/>
            <a:ext cx="3352800" cy="482600"/>
          </a:xfrm>
          <a:prstGeom prst="rect">
            <a:avLst/>
          </a:prstGeom>
        </p:spPr>
      </p:pic>
      <p:pic>
        <p:nvPicPr>
          <p:cNvPr id="7" name="Picture 6">
            <a:extLst>
              <a:ext uri="{FF2B5EF4-FFF2-40B4-BE49-F238E27FC236}">
                <a16:creationId xmlns:a16="http://schemas.microsoft.com/office/drawing/2014/main" xmlns="" id="{109A373A-EF35-FE49-89EC-966A240EB89E}"/>
              </a:ext>
            </a:extLst>
          </p:cNvPr>
          <p:cNvPicPr>
            <a:picLocks noChangeAspect="1"/>
          </p:cNvPicPr>
          <p:nvPr/>
        </p:nvPicPr>
        <p:blipFill>
          <a:blip r:embed="rId31"/>
          <a:stretch>
            <a:fillRect/>
          </a:stretch>
        </p:blipFill>
        <p:spPr>
          <a:xfrm>
            <a:off x="18943982" y="16914725"/>
            <a:ext cx="3314700" cy="482600"/>
          </a:xfrm>
          <a:prstGeom prst="rect">
            <a:avLst/>
          </a:prstGeom>
        </p:spPr>
      </p:pic>
      <p:pic>
        <p:nvPicPr>
          <p:cNvPr id="8" name="Picture 7">
            <a:extLst>
              <a:ext uri="{FF2B5EF4-FFF2-40B4-BE49-F238E27FC236}">
                <a16:creationId xmlns:a16="http://schemas.microsoft.com/office/drawing/2014/main" xmlns="" id="{1B58A78B-BF98-0A4D-A3F8-33243A4E6BC3}"/>
              </a:ext>
            </a:extLst>
          </p:cNvPr>
          <p:cNvPicPr>
            <a:picLocks noChangeAspect="1"/>
          </p:cNvPicPr>
          <p:nvPr/>
        </p:nvPicPr>
        <p:blipFill>
          <a:blip r:embed="rId32"/>
          <a:stretch>
            <a:fillRect/>
          </a:stretch>
        </p:blipFill>
        <p:spPr>
          <a:xfrm>
            <a:off x="26346821" y="16919279"/>
            <a:ext cx="533400" cy="406400"/>
          </a:xfrm>
          <a:prstGeom prst="rect">
            <a:avLst/>
          </a:prstGeom>
        </p:spPr>
      </p:pic>
      <p:pic>
        <p:nvPicPr>
          <p:cNvPr id="22" name="Picture 21"/>
          <p:cNvPicPr>
            <a:picLocks noChangeAspect="1"/>
          </p:cNvPicPr>
          <p:nvPr/>
        </p:nvPicPr>
        <p:blipFill>
          <a:blip r:embed="rId33"/>
          <a:stretch>
            <a:fillRect/>
          </a:stretch>
        </p:blipFill>
        <p:spPr>
          <a:xfrm>
            <a:off x="39570774" y="14680625"/>
            <a:ext cx="1349184" cy="367959"/>
          </a:xfrm>
          <a:prstGeom prst="rect">
            <a:avLst/>
          </a:prstGeom>
        </p:spPr>
      </p:pic>
      <p:pic>
        <p:nvPicPr>
          <p:cNvPr id="78" name="Picture 77"/>
          <p:cNvPicPr>
            <a:picLocks noChangeAspect="1"/>
          </p:cNvPicPr>
          <p:nvPr/>
        </p:nvPicPr>
        <p:blipFill>
          <a:blip r:embed="rId33"/>
          <a:stretch>
            <a:fillRect/>
          </a:stretch>
        </p:blipFill>
        <p:spPr>
          <a:xfrm>
            <a:off x="36966517" y="19006103"/>
            <a:ext cx="1256651" cy="342723"/>
          </a:xfrm>
          <a:prstGeom prst="rect">
            <a:avLst/>
          </a:prstGeom>
        </p:spPr>
      </p:pic>
      <p:pic>
        <p:nvPicPr>
          <p:cNvPr id="79" name="Picture 78"/>
          <p:cNvPicPr>
            <a:picLocks noChangeAspect="1"/>
          </p:cNvPicPr>
          <p:nvPr/>
        </p:nvPicPr>
        <p:blipFill>
          <a:blip r:embed="rId33"/>
          <a:stretch>
            <a:fillRect/>
          </a:stretch>
        </p:blipFill>
        <p:spPr>
          <a:xfrm>
            <a:off x="16515106" y="19959687"/>
            <a:ext cx="1256651" cy="342723"/>
          </a:xfrm>
          <a:prstGeom prst="rect">
            <a:avLst/>
          </a:prstGeom>
        </p:spPr>
      </p:pic>
      <p:pic>
        <p:nvPicPr>
          <p:cNvPr id="80" name="Picture 79"/>
          <p:cNvPicPr>
            <a:picLocks noChangeAspect="1"/>
          </p:cNvPicPr>
          <p:nvPr/>
        </p:nvPicPr>
        <p:blipFill>
          <a:blip r:embed="rId33"/>
          <a:stretch>
            <a:fillRect/>
          </a:stretch>
        </p:blipFill>
        <p:spPr>
          <a:xfrm>
            <a:off x="15768866" y="19481453"/>
            <a:ext cx="1256651" cy="342723"/>
          </a:xfrm>
          <a:prstGeom prst="rect">
            <a:avLst/>
          </a:prstGeom>
        </p:spPr>
      </p:pic>
      <p:pic>
        <p:nvPicPr>
          <p:cNvPr id="81" name="Picture 80"/>
          <p:cNvPicPr>
            <a:picLocks noChangeAspect="1"/>
          </p:cNvPicPr>
          <p:nvPr/>
        </p:nvPicPr>
        <p:blipFill>
          <a:blip r:embed="rId33"/>
          <a:stretch>
            <a:fillRect/>
          </a:stretch>
        </p:blipFill>
        <p:spPr>
          <a:xfrm>
            <a:off x="27083377" y="18998483"/>
            <a:ext cx="1256651" cy="342723"/>
          </a:xfrm>
          <a:prstGeom prst="rect">
            <a:avLst/>
          </a:prstGeom>
        </p:spPr>
      </p:pic>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1007</Words>
  <Application>Microsoft Macintosh PowerPoint</Application>
  <PresentationFormat>Custom</PresentationFormat>
  <Paragraphs>54</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 Light</vt:lpstr>
      <vt:lpstr>Cambria</vt:lpstr>
      <vt:lpstr>Palatino</vt:lpstr>
      <vt:lpstr>Arial</vt:lpstr>
      <vt:lpstr>Calibri</vt:lpstr>
      <vt:lpstr>Times New Roman</vt:lpstr>
      <vt:lpstr>Medical Poster</vt:lpstr>
      <vt:lpstr>The Structure of the Building Blocks of the Universe Extraction of unpolarized TMD widths using HERMES multiplicities in semi-inclusive deep-inelastic scattering</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2018-04-19T19:12:54Z</cp:lastPrinted>
  <dcterms:modified xsi:type="dcterms:W3CDTF">2018-04-19T19:58:23Z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